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1"/>
  </p:notesMasterIdLst>
  <p:sldIdLst>
    <p:sldId id="311" r:id="rId2"/>
    <p:sldId id="310" r:id="rId3"/>
    <p:sldId id="313" r:id="rId4"/>
    <p:sldId id="316" r:id="rId5"/>
    <p:sldId id="312" r:id="rId6"/>
    <p:sldId id="314" r:id="rId7"/>
    <p:sldId id="306" r:id="rId8"/>
    <p:sldId id="315" r:id="rId9"/>
    <p:sldId id="317"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12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63"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64"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65"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66"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67"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68"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BC1078-46ED-40F9-8930-935BAD7C2B02}" type="datetimeFigureOut">
              <a:rPr lang="zh-CN" altLang="en-US" smtClean="0"/>
              <a:t>2020/12/1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0001913"/>
      </p:ext>
    </p:extLst>
  </p:cSld>
  <p:clrMapOvr>
    <a:masterClrMapping/>
  </p:clrMapOvr>
  <p:transition spd="slow">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BC1078-46ED-40F9-8930-935BAD7C2B02}" type="datetimeFigureOut">
              <a:rPr lang="zh-CN" altLang="en-US" smtClean="0"/>
              <a:t>2020/12/1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4103669475"/>
      </p:ext>
    </p:extLst>
  </p:cSld>
  <p:clrMapOvr>
    <a:masterClrMapping/>
  </p:clrMapOvr>
  <p:transition spd="slow">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BC1078-46ED-40F9-8930-935BAD7C2B02}" type="datetimeFigureOut">
              <a:rPr lang="zh-CN" altLang="en-US" smtClean="0"/>
              <a:t>2020/12/1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1415815941"/>
      </p:ext>
    </p:extLst>
  </p:cSld>
  <p:clrMapOvr>
    <a:masterClrMapping/>
  </p:clrMapOvr>
  <p:transition spd="slow">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BC1078-46ED-40F9-8930-935BAD7C2B02}" type="datetimeFigureOut">
              <a:rPr lang="zh-CN" altLang="en-US" smtClean="0"/>
              <a:t>2020/12/1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3430538196"/>
      </p:ext>
    </p:extLst>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0BC1078-46ED-40F9-8930-935BAD7C2B02}" type="datetimeFigureOut">
              <a:rPr lang="zh-CN" altLang="en-US" smtClean="0"/>
              <a:t>2020/12/1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4892564"/>
      </p:ext>
    </p:extLst>
  </p:cSld>
  <p:clrMapOvr>
    <a:masterClrMapping/>
  </p:clrMapOvr>
  <p:transition spd="slow">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BC1078-46ED-40F9-8930-935BAD7C2B02}" type="datetimeFigureOut">
              <a:rPr lang="zh-CN" altLang="en-US" smtClean="0"/>
              <a:t>2020/12/1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4269312172"/>
      </p:ext>
    </p:extLst>
  </p:cSld>
  <p:clrMapOvr>
    <a:masterClrMapping/>
  </p:clrMapOvr>
  <p:transition spd="slow">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BC1078-46ED-40F9-8930-935BAD7C2B02}" type="datetimeFigureOut">
              <a:rPr lang="zh-CN" altLang="en-US" smtClean="0"/>
              <a:t>2020/12/1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2259877544"/>
      </p:ext>
    </p:extLst>
  </p:cSld>
  <p:clrMapOvr>
    <a:masterClrMapping/>
  </p:clrMapOvr>
  <p:transition spd="slow">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0BC1078-46ED-40F9-8930-935BAD7C2B02}" type="datetimeFigureOut">
              <a:rPr lang="zh-CN" altLang="en-US" smtClean="0"/>
              <a:t>2020/12/1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2455585484"/>
      </p:ext>
    </p:extLst>
  </p:cSld>
  <p:clrMapOvr>
    <a:masterClrMapping/>
  </p:clrMapOvr>
  <p:transition spd="slow">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0BC1078-46ED-40F9-8930-935BAD7C2B02}" type="datetimeFigureOut">
              <a:rPr lang="zh-CN" altLang="en-US" smtClean="0"/>
              <a:t>2020/12/1</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2166070506"/>
      </p:ext>
    </p:extLst>
  </p:cSld>
  <p:clrMapOvr>
    <a:masterClrMapping/>
  </p:clrMapOvr>
  <p:transition spd="slow">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70BC1078-46ED-40F9-8930-935BAD7C2B02}" type="datetimeFigureOut">
              <a:rPr lang="zh-CN" altLang="en-US" smtClean="0"/>
              <a:t>2020/12/1</a:t>
            </a:fld>
            <a:endParaRPr lang="zh-CN"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3158936881"/>
      </p:ext>
    </p:extLst>
  </p:cSld>
  <p:clrMapOvr>
    <a:masterClrMapping/>
  </p:clrMapOvr>
  <p:transition spd="slow">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0BC1078-46ED-40F9-8930-935BAD7C2B02}" type="datetimeFigureOut">
              <a:rPr lang="zh-CN" altLang="en-US" smtClean="0"/>
              <a:t>2020/12/1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extLst>
      <p:ext uri="{BB962C8B-B14F-4D97-AF65-F5344CB8AC3E}">
        <p14:creationId xmlns:p14="http://schemas.microsoft.com/office/powerpoint/2010/main" val="4055486900"/>
      </p:ext>
    </p:extLst>
  </p:cSld>
  <p:clrMapOvr>
    <a:masterClrMapping/>
  </p:clrMapOvr>
  <p:transition spd="slow">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70BC1078-46ED-40F9-8930-935BAD7C2B02}" type="datetimeFigureOut">
              <a:rPr lang="zh-CN" altLang="en-US" smtClean="0"/>
              <a:t>2020/12/1</a:t>
            </a:fld>
            <a:endParaRPr lang="zh-CN"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D5B52ADC-5BFA-4FBD-BEE2-16096B7F4166}" type="slidenum">
              <a:rPr lang="zh-CN" altLang="en-US" smtClean="0"/>
              <a:t>‹#›</a:t>
            </a:fld>
            <a:endParaRPr lang="zh-CN"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359124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spd="slow">
    <p:wipe/>
  </p:transition>
  <p:timing>
    <p:tnLst>
      <p:par>
        <p:cTn id="1" dur="indefinite" restart="never" nodeType="tmRoot"/>
      </p:par>
    </p:tnLst>
  </p:timing>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Digital Footprints </a:t>
            </a:r>
            <a:endParaRPr lang="en-GB"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2699" y="1737361"/>
            <a:ext cx="6376305" cy="4196035"/>
          </a:xfrm>
        </p:spPr>
      </p:pic>
    </p:spTree>
    <p:extLst>
      <p:ext uri="{BB962C8B-B14F-4D97-AF65-F5344CB8AC3E}">
        <p14:creationId xmlns:p14="http://schemas.microsoft.com/office/powerpoint/2010/main" val="968932925"/>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Digital foot prints</a:t>
            </a:r>
            <a:endParaRPr lang="en-GB" dirty="0"/>
          </a:p>
        </p:txBody>
      </p:sp>
      <p:sp>
        <p:nvSpPr>
          <p:cNvPr id="3" name="Content Placeholder 2"/>
          <p:cNvSpPr>
            <a:spLocks noGrp="1"/>
          </p:cNvSpPr>
          <p:nvPr>
            <p:ph idx="1"/>
          </p:nvPr>
        </p:nvSpPr>
        <p:spPr/>
        <p:txBody>
          <a:bodyPr>
            <a:noAutofit/>
          </a:bodyPr>
          <a:lstStyle/>
          <a:p>
            <a:r>
              <a:rPr lang="en-GB" sz="2400" dirty="0" smtClean="0">
                <a:latin typeface="Times New Roman" panose="02020603050405020304" pitchFamily="18" charset="0"/>
                <a:cs typeface="Times New Roman" panose="02020603050405020304" pitchFamily="18" charset="0"/>
              </a:rPr>
              <a:t>Digital footprint </a:t>
            </a:r>
            <a:r>
              <a:rPr lang="en-GB" sz="2400" dirty="0">
                <a:latin typeface="Times New Roman" panose="02020603050405020304" pitchFamily="18" charset="0"/>
                <a:cs typeface="Times New Roman" panose="02020603050405020304" pitchFamily="18" charset="0"/>
              </a:rPr>
              <a:t>is the data trail left by your interactions in the digital world. It’s a public record of </a:t>
            </a:r>
          </a:p>
          <a:p>
            <a:r>
              <a:rPr lang="en-GB" sz="2400" dirty="0" smtClean="0">
                <a:latin typeface="Times New Roman" panose="02020603050405020304" pitchFamily="18" charset="0"/>
                <a:cs typeface="Times New Roman" panose="02020603050405020304" pitchFamily="18" charset="0"/>
              </a:rPr>
              <a:t>1, what </a:t>
            </a:r>
            <a:r>
              <a:rPr lang="en-GB" sz="2400" dirty="0">
                <a:latin typeface="Times New Roman" panose="02020603050405020304" pitchFamily="18" charset="0"/>
                <a:cs typeface="Times New Roman" panose="02020603050405020304" pitchFamily="18" charset="0"/>
              </a:rPr>
              <a:t>you said </a:t>
            </a:r>
            <a:endParaRPr lang="en-GB" sz="2400" dirty="0" smtClean="0">
              <a:latin typeface="Times New Roman" panose="02020603050405020304" pitchFamily="18" charset="0"/>
              <a:cs typeface="Times New Roman" panose="02020603050405020304" pitchFamily="18" charset="0"/>
            </a:endParaRPr>
          </a:p>
          <a:p>
            <a:r>
              <a:rPr lang="en-GB" sz="2400" dirty="0" smtClean="0">
                <a:latin typeface="Times New Roman" panose="02020603050405020304" pitchFamily="18" charset="0"/>
                <a:cs typeface="Times New Roman" panose="02020603050405020304" pitchFamily="18" charset="0"/>
              </a:rPr>
              <a:t>2,what </a:t>
            </a:r>
            <a:r>
              <a:rPr lang="en-GB" sz="2400" dirty="0">
                <a:latin typeface="Times New Roman" panose="02020603050405020304" pitchFamily="18" charset="0"/>
                <a:cs typeface="Times New Roman" panose="02020603050405020304" pitchFamily="18" charset="0"/>
              </a:rPr>
              <a:t>was said about you </a:t>
            </a:r>
            <a:r>
              <a:rPr lang="en-GB" sz="2400" dirty="0" smtClean="0">
                <a:latin typeface="Times New Roman" panose="02020603050405020304" pitchFamily="18" charset="0"/>
                <a:cs typeface="Times New Roman" panose="02020603050405020304" pitchFamily="18" charset="0"/>
              </a:rPr>
              <a:t> </a:t>
            </a:r>
          </a:p>
          <a:p>
            <a:r>
              <a:rPr lang="en-GB" sz="2400" dirty="0" smtClean="0">
                <a:latin typeface="Times New Roman" panose="02020603050405020304" pitchFamily="18" charset="0"/>
                <a:cs typeface="Times New Roman" panose="02020603050405020304" pitchFamily="18" charset="0"/>
              </a:rPr>
              <a:t>3,what </a:t>
            </a:r>
            <a:r>
              <a:rPr lang="en-GB" sz="2400" dirty="0">
                <a:latin typeface="Times New Roman" panose="02020603050405020304" pitchFamily="18" charset="0"/>
                <a:cs typeface="Times New Roman" panose="02020603050405020304" pitchFamily="18" charset="0"/>
              </a:rPr>
              <a:t>you liked, </a:t>
            </a:r>
            <a:endParaRPr lang="en-GB" sz="2400" dirty="0" smtClean="0">
              <a:latin typeface="Times New Roman" panose="02020603050405020304" pitchFamily="18" charset="0"/>
              <a:cs typeface="Times New Roman" panose="02020603050405020304" pitchFamily="18" charset="0"/>
            </a:endParaRPr>
          </a:p>
          <a:p>
            <a:r>
              <a:rPr lang="en-GB" sz="2400" dirty="0" smtClean="0">
                <a:latin typeface="Times New Roman" panose="02020603050405020304" pitchFamily="18" charset="0"/>
                <a:cs typeface="Times New Roman" panose="02020603050405020304" pitchFamily="18" charset="0"/>
              </a:rPr>
              <a:t>4,retweeted </a:t>
            </a:r>
            <a:r>
              <a:rPr lang="en-GB" sz="2400" dirty="0">
                <a:latin typeface="Times New Roman" panose="02020603050405020304" pitchFamily="18" charset="0"/>
                <a:cs typeface="Times New Roman" panose="02020603050405020304" pitchFamily="18" charset="0"/>
              </a:rPr>
              <a:t>or shared </a:t>
            </a:r>
            <a:endParaRPr lang="en-GB" sz="2400" dirty="0" smtClean="0">
              <a:latin typeface="Times New Roman" panose="02020603050405020304" pitchFamily="18" charset="0"/>
              <a:cs typeface="Times New Roman" panose="02020603050405020304" pitchFamily="18" charset="0"/>
            </a:endParaRPr>
          </a:p>
          <a:p>
            <a:r>
              <a:rPr lang="en-GB" sz="2400" dirty="0" smtClean="0">
                <a:latin typeface="Times New Roman" panose="02020603050405020304" pitchFamily="18" charset="0"/>
                <a:cs typeface="Times New Roman" panose="02020603050405020304" pitchFamily="18" charset="0"/>
              </a:rPr>
              <a:t>5,where </a:t>
            </a:r>
            <a:r>
              <a:rPr lang="en-GB" sz="2400" dirty="0">
                <a:latin typeface="Times New Roman" panose="02020603050405020304" pitchFamily="18" charset="0"/>
                <a:cs typeface="Times New Roman" panose="02020603050405020304" pitchFamily="18" charset="0"/>
              </a:rPr>
              <a:t>you are, or have been Although it’s less public, there’s also a record of </a:t>
            </a:r>
            <a:r>
              <a:rPr lang="en-GB" sz="2400" dirty="0" smtClean="0">
                <a:latin typeface="Times New Roman" panose="02020603050405020304" pitchFamily="18" charset="0"/>
                <a:cs typeface="Times New Roman" panose="02020603050405020304" pitchFamily="18" charset="0"/>
              </a:rPr>
              <a:t>what </a:t>
            </a:r>
            <a:r>
              <a:rPr lang="en-GB" sz="2400" dirty="0">
                <a:latin typeface="Times New Roman" panose="02020603050405020304" pitchFamily="18" charset="0"/>
                <a:cs typeface="Times New Roman" panose="02020603050405020304" pitchFamily="18" charset="0"/>
              </a:rPr>
              <a:t>you’ve clicked on </a:t>
            </a:r>
            <a:r>
              <a:rPr lang="en-GB" sz="2400" dirty="0" smtClean="0">
                <a:latin typeface="Times New Roman" panose="02020603050405020304" pitchFamily="18" charset="0"/>
                <a:cs typeface="Times New Roman" panose="02020603050405020304" pitchFamily="18" charset="0"/>
              </a:rPr>
              <a:t>what </a:t>
            </a:r>
            <a:r>
              <a:rPr lang="en-GB" sz="2400" dirty="0">
                <a:latin typeface="Times New Roman" panose="02020603050405020304" pitchFamily="18" charset="0"/>
                <a:cs typeface="Times New Roman" panose="02020603050405020304" pitchFamily="18" charset="0"/>
              </a:rPr>
              <a:t>you’ve searched </a:t>
            </a:r>
            <a:r>
              <a:rPr lang="en-GB" sz="2400" dirty="0" smtClean="0">
                <a:latin typeface="Times New Roman" panose="02020603050405020304" pitchFamily="18" charset="0"/>
                <a:cs typeface="Times New Roman" panose="02020603050405020304" pitchFamily="18" charset="0"/>
              </a:rPr>
              <a:t>for, your </a:t>
            </a:r>
            <a:r>
              <a:rPr lang="en-GB" sz="2400" dirty="0">
                <a:latin typeface="Times New Roman" panose="02020603050405020304" pitchFamily="18" charset="0"/>
                <a:cs typeface="Times New Roman" panose="02020603050405020304" pitchFamily="18" charset="0"/>
              </a:rPr>
              <a:t>IP address</a:t>
            </a:r>
          </a:p>
        </p:txBody>
      </p:sp>
    </p:spTree>
    <p:extLst>
      <p:ext uri="{BB962C8B-B14F-4D97-AF65-F5344CB8AC3E}">
        <p14:creationId xmlns:p14="http://schemas.microsoft.com/office/powerpoint/2010/main" val="2644701500"/>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59" y="286604"/>
            <a:ext cx="7543801" cy="484105"/>
          </a:xfrm>
        </p:spPr>
        <p:txBody>
          <a:bodyPr>
            <a:normAutofit fontScale="90000"/>
          </a:bodyPr>
          <a:lstStyle/>
          <a:p>
            <a:r>
              <a:rPr lang="en-GB" dirty="0" smtClean="0"/>
              <a:t>Digital footprints </a:t>
            </a:r>
            <a:endParaRPr lang="en-GB" dirty="0"/>
          </a:p>
        </p:txBody>
      </p:sp>
      <p:sp>
        <p:nvSpPr>
          <p:cNvPr id="3" name="Content Placeholder 2"/>
          <p:cNvSpPr>
            <a:spLocks noGrp="1"/>
          </p:cNvSpPr>
          <p:nvPr>
            <p:ph idx="1"/>
          </p:nvPr>
        </p:nvSpPr>
        <p:spPr/>
        <p:txBody>
          <a:bodyPr>
            <a:normAutofit/>
          </a:bodyPr>
          <a:lstStyle/>
          <a:p>
            <a:r>
              <a:rPr lang="en-GB" sz="2400" dirty="0">
                <a:latin typeface="Times New Roman" panose="02020603050405020304" pitchFamily="18" charset="0"/>
                <a:cs typeface="Times New Roman" panose="02020603050405020304" pitchFamily="18" charset="0"/>
              </a:rPr>
              <a:t>Websites you visit place cookies on your computer to allow advertisers to target you with products based on your browsing history. And it’s surprisingly easy to publish information about you online. Even if you aren’t in the public eye, at some point someone might want to gather information about you with the intention of discrediting you</a:t>
            </a:r>
            <a:r>
              <a:rPr lang="en-GB" sz="2400" dirty="0" smtClean="0">
                <a:latin typeface="Times New Roman" panose="02020603050405020304" pitchFamily="18" charset="0"/>
                <a:cs typeface="Times New Roman" panose="02020603050405020304" pitchFamily="18" charset="0"/>
              </a:rPr>
              <a:t>.</a:t>
            </a:r>
          </a:p>
          <a:p>
            <a:r>
              <a:rPr lang="en-GB" sz="2400" dirty="0">
                <a:latin typeface="Times New Roman" panose="02020603050405020304" pitchFamily="18" charset="0"/>
                <a:cs typeface="Times New Roman" panose="02020603050405020304" pitchFamily="18" charset="0"/>
              </a:rPr>
              <a:t>A "passive digital footprint" is a data trail you unintentionally leave online. For example, when you visit a website, the web </a:t>
            </a:r>
            <a:r>
              <a:rPr lang="en-GB" sz="2400" dirty="0" smtClean="0">
                <a:latin typeface="Times New Roman" panose="02020603050405020304" pitchFamily="18" charset="0"/>
                <a:cs typeface="Times New Roman" panose="02020603050405020304" pitchFamily="18" charset="0"/>
              </a:rPr>
              <a:t>server may </a:t>
            </a:r>
            <a:r>
              <a:rPr lang="en-GB" sz="2400" dirty="0">
                <a:latin typeface="Times New Roman" panose="02020603050405020304" pitchFamily="18" charset="0"/>
                <a:cs typeface="Times New Roman" panose="02020603050405020304" pitchFamily="18" charset="0"/>
              </a:rPr>
              <a:t>log your IP </a:t>
            </a:r>
            <a:r>
              <a:rPr lang="en-GB" sz="2400" dirty="0" smtClean="0">
                <a:latin typeface="Times New Roman" panose="02020603050405020304" pitchFamily="18" charset="0"/>
                <a:cs typeface="Times New Roman" panose="02020603050405020304" pitchFamily="18" charset="0"/>
              </a:rPr>
              <a:t>address </a:t>
            </a:r>
            <a:r>
              <a:rPr lang="en-GB" sz="2400" dirty="0">
                <a:latin typeface="Times New Roman" panose="02020603050405020304" pitchFamily="18" charset="0"/>
                <a:cs typeface="Times New Roman" panose="02020603050405020304" pitchFamily="18" charset="0"/>
              </a:rPr>
              <a:t>which identifies your Internet service </a:t>
            </a:r>
            <a:r>
              <a:rPr lang="en-GB" sz="2400" dirty="0" smtClean="0">
                <a:latin typeface="Times New Roman" panose="02020603050405020304" pitchFamily="18" charset="0"/>
                <a:cs typeface="Times New Roman" panose="02020603050405020304" pitchFamily="18" charset="0"/>
              </a:rPr>
              <a:t>provider</a:t>
            </a:r>
            <a:r>
              <a:rPr lang="en-GB" sz="2400" dirty="0">
                <a:latin typeface="Times New Roman" panose="02020603050405020304" pitchFamily="18" charset="0"/>
                <a:cs typeface="Times New Roman" panose="02020603050405020304" pitchFamily="18" charset="0"/>
              </a:rPr>
              <a:t> and your approximate location.</a:t>
            </a:r>
            <a:r>
              <a:rPr lang="en-GB" sz="2400" dirty="0" smtClean="0">
                <a:latin typeface="Times New Roman" panose="02020603050405020304" pitchFamily="18" charset="0"/>
                <a:cs typeface="Times New Roman" panose="02020603050405020304" pitchFamily="18" charset="0"/>
              </a:rPr>
              <a:t> </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708889"/>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latin typeface="Times New Roman" panose="02020603050405020304" pitchFamily="18" charset="0"/>
                <a:cs typeface="Times New Roman" panose="02020603050405020304" pitchFamily="18" charset="0"/>
              </a:rPr>
              <a:t>An "active digital footprint" includes data that you intentionally submit online. Sending an email contributes to your active digital footprint, since you expect the data be seen and/or saved by another person. </a:t>
            </a:r>
            <a:endParaRPr lang="en-GB" dirty="0" smtClean="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Publishing a </a:t>
            </a:r>
            <a:r>
              <a:rPr lang="en-GB" dirty="0" smtClean="0">
                <a:latin typeface="Times New Roman" panose="02020603050405020304" pitchFamily="18" charset="0"/>
                <a:cs typeface="Times New Roman" panose="02020603050405020304" pitchFamily="18" charset="0"/>
              </a:rPr>
              <a:t>blog</a:t>
            </a:r>
            <a:r>
              <a:rPr lang="en-GB" dirty="0">
                <a:latin typeface="Times New Roman" panose="02020603050405020304" pitchFamily="18" charset="0"/>
                <a:cs typeface="Times New Roman" panose="02020603050405020304" pitchFamily="18" charset="0"/>
              </a:rPr>
              <a:t> and posting </a:t>
            </a:r>
            <a:r>
              <a:rPr lang="en-GB" dirty="0" smtClean="0">
                <a:latin typeface="Times New Roman" panose="02020603050405020304" pitchFamily="18" charset="0"/>
                <a:cs typeface="Times New Roman" panose="02020603050405020304" pitchFamily="18" charset="0"/>
              </a:rPr>
              <a:t>on social media</a:t>
            </a:r>
            <a:r>
              <a:rPr lang="en-GB" dirty="0">
                <a:latin typeface="Times New Roman" panose="02020603050405020304" pitchFamily="18" charset="0"/>
                <a:cs typeface="Times New Roman" panose="02020603050405020304" pitchFamily="18" charset="0"/>
              </a:rPr>
              <a:t> updates are another popular ways to expand your digital footprint. Every </a:t>
            </a:r>
            <a:r>
              <a:rPr lang="en-GB" dirty="0" smtClean="0">
                <a:latin typeface="Times New Roman" panose="02020603050405020304" pitchFamily="18" charset="0"/>
                <a:cs typeface="Times New Roman" panose="02020603050405020304" pitchFamily="18" charset="0"/>
              </a:rPr>
              <a:t>tweet you </a:t>
            </a:r>
            <a:r>
              <a:rPr lang="en-GB" dirty="0">
                <a:latin typeface="Times New Roman" panose="02020603050405020304" pitchFamily="18" charset="0"/>
                <a:cs typeface="Times New Roman" panose="02020603050405020304" pitchFamily="18" charset="0"/>
              </a:rPr>
              <a:t>post on Twitter, every status update you publish on </a:t>
            </a:r>
            <a:r>
              <a:rPr lang="en-GB" dirty="0" smtClean="0">
                <a:latin typeface="Times New Roman" panose="02020603050405020304" pitchFamily="18" charset="0"/>
                <a:cs typeface="Times New Roman" panose="02020603050405020304" pitchFamily="18" charset="0"/>
              </a:rPr>
              <a:t>Facebook and </a:t>
            </a:r>
            <a:r>
              <a:rPr lang="en-GB" dirty="0">
                <a:latin typeface="Times New Roman" panose="02020603050405020304" pitchFamily="18" charset="0"/>
                <a:cs typeface="Times New Roman" panose="02020603050405020304" pitchFamily="18" charset="0"/>
              </a:rPr>
              <a:t>every photo you share on </a:t>
            </a:r>
            <a:r>
              <a:rPr lang="en-GB" dirty="0" smtClean="0">
                <a:latin typeface="Times New Roman" panose="02020603050405020304" pitchFamily="18" charset="0"/>
                <a:cs typeface="Times New Roman" panose="02020603050405020304" pitchFamily="18" charset="0"/>
              </a:rPr>
              <a:t>Instagram</a:t>
            </a:r>
            <a:r>
              <a:rPr lang="en-GB" dirty="0">
                <a:latin typeface="Times New Roman" panose="02020603050405020304" pitchFamily="18" charset="0"/>
                <a:cs typeface="Times New Roman" panose="02020603050405020304" pitchFamily="18" charset="0"/>
              </a:rPr>
              <a:t> contributes to your digital footprint. The more you spend time on social </a:t>
            </a:r>
            <a:r>
              <a:rPr lang="en-GB" dirty="0" smtClean="0">
                <a:latin typeface="Times New Roman" panose="02020603050405020304" pitchFamily="18" charset="0"/>
                <a:cs typeface="Times New Roman" panose="02020603050405020304" pitchFamily="18" charset="0"/>
              </a:rPr>
              <a:t>networking</a:t>
            </a:r>
            <a:r>
              <a:rPr lang="en-GB" dirty="0">
                <a:latin typeface="Times New Roman" panose="02020603050405020304" pitchFamily="18" charset="0"/>
                <a:cs typeface="Times New Roman" panose="02020603050405020304" pitchFamily="18" charset="0"/>
              </a:rPr>
              <a:t> websites, the larger your digital footprint will be. Even "liking" a page or a Facebook post adds to your digital footprint, since the data is saved on Facebook's </a:t>
            </a:r>
            <a:r>
              <a:rPr lang="en-GB" dirty="0" smtClean="0">
                <a:latin typeface="Times New Roman" panose="02020603050405020304" pitchFamily="18" charset="0"/>
                <a:cs typeface="Times New Roman" panose="02020603050405020304" pitchFamily="18" charset="0"/>
              </a:rPr>
              <a:t>servers</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328846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Taking control of your digital footprints </a:t>
            </a:r>
            <a:endParaRPr lang="en-GB" dirty="0"/>
          </a:p>
        </p:txBody>
      </p:sp>
      <p:sp>
        <p:nvSpPr>
          <p:cNvPr id="3" name="Content Placeholder 2"/>
          <p:cNvSpPr>
            <a:spLocks noGrp="1"/>
          </p:cNvSpPr>
          <p:nvPr>
            <p:ph idx="1"/>
          </p:nvPr>
        </p:nvSpPr>
        <p:spPr/>
        <p:txBody>
          <a:bodyPr>
            <a:normAutofit/>
          </a:bodyPr>
          <a:lstStyle/>
          <a:p>
            <a:r>
              <a:rPr lang="en-GB" sz="2800" dirty="0">
                <a:latin typeface="Times New Roman" panose="02020603050405020304" pitchFamily="18" charset="0"/>
                <a:cs typeface="Times New Roman" panose="02020603050405020304" pitchFamily="18" charset="0"/>
              </a:rPr>
              <a:t>Why is it important to be in control of your digital footprint? Employers can, and do, Google people who apply for jobs with them. They could check social media sites that appear in the search to see whether you’re the kind of person they want working for them. Criminals gather information about you to fraudulently impersonate you – things like applying for credit cards or gaining access to sites or systems in your name. </a:t>
            </a:r>
          </a:p>
        </p:txBody>
      </p:sp>
    </p:spTree>
    <p:extLst>
      <p:ext uri="{BB962C8B-B14F-4D97-AF65-F5344CB8AC3E}">
        <p14:creationId xmlns:p14="http://schemas.microsoft.com/office/powerpoint/2010/main" val="3439818246"/>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Tidy up after yourself! </a:t>
            </a:r>
            <a:r>
              <a:rPr lang="en-GB" dirty="0" smtClean="0"/>
              <a:t>– Always take time to google yourself find out what </a:t>
            </a:r>
          </a:p>
          <a:p>
            <a:r>
              <a:rPr lang="en-GB" dirty="0"/>
              <a:t>Don’t rely on privacy settings</a:t>
            </a:r>
            <a:r>
              <a:rPr lang="en-GB" dirty="0" smtClean="0"/>
              <a:t>.</a:t>
            </a:r>
          </a:p>
          <a:p>
            <a:r>
              <a:rPr lang="en-GB" dirty="0"/>
              <a:t>First of all, understand that using privacy settings doesn’t protect you. Friends, acquaintances or others who have permission to see your pages can still download your pictures and repost them elsewhere, and comments can be retweeted or shared without your permission – either in fun, in error, or maliciously. So, if there’s something you don’t want to lose control of, don’t put it in the public domain – even privately. Secondly, privacy settings change regularly. Check them often. Finally, don’t include any private information – like your phone number or address – on your profile. Even information like your birthdate, place of work or pet names can be used against you for social engineering</a:t>
            </a:r>
          </a:p>
        </p:txBody>
      </p:sp>
    </p:spTree>
    <p:extLst>
      <p:ext uri="{BB962C8B-B14F-4D97-AF65-F5344CB8AC3E}">
        <p14:creationId xmlns:p14="http://schemas.microsoft.com/office/powerpoint/2010/main" val="141506879"/>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le 1048615"/>
          <p:cNvSpPr>
            <a:spLocks noGrp="1"/>
          </p:cNvSpPr>
          <p:nvPr>
            <p:ph type="ctrTitle"/>
          </p:nvPr>
        </p:nvSpPr>
        <p:spPr/>
        <p:txBody>
          <a:bodyPr/>
          <a:lstStyle/>
          <a:p>
            <a:endParaRPr lang="en-US"/>
          </a:p>
        </p:txBody>
      </p:sp>
      <p:sp>
        <p:nvSpPr>
          <p:cNvPr id="1048617" name="Subtitle 1048616"/>
          <p:cNvSpPr>
            <a:spLocks noGrp="1"/>
          </p:cNvSpPr>
          <p:nvPr>
            <p:ph type="subTitle" idx="1"/>
          </p:nvPr>
        </p:nvSpPr>
        <p:spPr/>
        <p:txBody>
          <a:bodyPr/>
          <a:lstStyle/>
          <a:p>
            <a:endParaRPr lang="en-US"/>
          </a:p>
        </p:txBody>
      </p:sp>
      <p:pic>
        <p:nvPicPr>
          <p:cNvPr id="2097161" name="Picture 2097160"/>
          <p:cNvPicPr>
            <a:picLocks/>
          </p:cNvPicPr>
          <p:nvPr/>
        </p:nvPicPr>
        <p:blipFill>
          <a:blip r:embed="rId2"/>
          <a:stretch>
            <a:fillRect/>
          </a:stretch>
        </p:blipFill>
        <p:spPr>
          <a:xfrm>
            <a:off x="415636" y="474085"/>
            <a:ext cx="8312727" cy="5909829"/>
          </a:xfrm>
          <a:prstGeom prst="rect">
            <a:avLst/>
          </a:prstGeom>
        </p:spPr>
      </p:pic>
    </p:spTree>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1.Create </a:t>
            </a:r>
            <a:r>
              <a:rPr lang="en-GB" dirty="0"/>
              <a:t>a strong password</a:t>
            </a:r>
            <a:r>
              <a:rPr lang="en-GB" dirty="0"/>
              <a:t/>
            </a:r>
            <a:br>
              <a:rPr lang="en-GB" dirty="0"/>
            </a:br>
            <a:r>
              <a:rPr lang="en-GB" dirty="0" smtClean="0"/>
              <a:t>2.Have </a:t>
            </a:r>
            <a:r>
              <a:rPr lang="en-GB" dirty="0"/>
              <a:t>different passwords for different accounts</a:t>
            </a:r>
            <a:r>
              <a:rPr lang="en-GB" dirty="0"/>
              <a:t/>
            </a:r>
            <a:br>
              <a:rPr lang="en-GB" dirty="0"/>
            </a:br>
            <a:r>
              <a:rPr lang="en-GB" dirty="0" smtClean="0"/>
              <a:t>3.Download </a:t>
            </a:r>
            <a:r>
              <a:rPr lang="en-GB" dirty="0"/>
              <a:t>apps from authentication platforms and use two-factor authentication</a:t>
            </a:r>
            <a:r>
              <a:rPr lang="en-GB" dirty="0"/>
              <a:t/>
            </a:r>
            <a:br>
              <a:rPr lang="en-GB" dirty="0"/>
            </a:br>
            <a:r>
              <a:rPr lang="en-GB" dirty="0" smtClean="0"/>
              <a:t>4.Log </a:t>
            </a:r>
            <a:r>
              <a:rPr lang="en-GB" dirty="0"/>
              <a:t>out of your accounts</a:t>
            </a:r>
            <a:r>
              <a:rPr lang="en-GB" dirty="0"/>
              <a:t/>
            </a:r>
            <a:br>
              <a:rPr lang="en-GB" dirty="0"/>
            </a:br>
            <a:r>
              <a:rPr lang="en-GB" dirty="0" smtClean="0"/>
              <a:t>5.Don’t </a:t>
            </a:r>
            <a:r>
              <a:rPr lang="en-GB" dirty="0"/>
              <a:t>use public WIFI for sharing sensitive information, like online bank details</a:t>
            </a:r>
            <a:r>
              <a:rPr lang="en-GB" dirty="0"/>
              <a:t/>
            </a:r>
            <a:br>
              <a:rPr lang="en-GB" dirty="0"/>
            </a:br>
            <a:r>
              <a:rPr lang="en-GB" dirty="0" smtClean="0"/>
              <a:t>6. Use </a:t>
            </a:r>
            <a:r>
              <a:rPr lang="en-GB" dirty="0"/>
              <a:t>antivirus software and, if possible, use a virtual private </a:t>
            </a:r>
            <a:r>
              <a:rPr lang="en-GB" dirty="0" smtClean="0"/>
              <a:t>network</a:t>
            </a:r>
            <a:endParaRPr lang="en-GB" dirty="0"/>
          </a:p>
        </p:txBody>
      </p:sp>
    </p:spTree>
    <p:extLst>
      <p:ext uri="{BB962C8B-B14F-4D97-AF65-F5344CB8AC3E}">
        <p14:creationId xmlns:p14="http://schemas.microsoft.com/office/powerpoint/2010/main" val="1074975237"/>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3486" y="713379"/>
            <a:ext cx="5316583" cy="5316583"/>
          </a:xfrm>
        </p:spPr>
      </p:pic>
    </p:spTree>
    <p:extLst>
      <p:ext uri="{BB962C8B-B14F-4D97-AF65-F5344CB8AC3E}">
        <p14:creationId xmlns:p14="http://schemas.microsoft.com/office/powerpoint/2010/main" val="3675079563"/>
      </p:ext>
    </p:extLst>
  </p:cSld>
  <p:clrMapOvr>
    <a:masterClrMapping/>
  </p:clrMapOvr>
  <p:transition spd="slow">
    <p:wipe/>
  </p:transition>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151</TotalTime>
  <Words>436</Words>
  <Application>Microsoft Office PowerPoint</Application>
  <PresentationFormat>On-screen Show (4:3)</PresentationFormat>
  <Paragraphs>19</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宋体</vt:lpstr>
      <vt:lpstr>Arial</vt:lpstr>
      <vt:lpstr>Calibri</vt:lpstr>
      <vt:lpstr>Calibri Light</vt:lpstr>
      <vt:lpstr>Times New Roman</vt:lpstr>
      <vt:lpstr>Retrospect</vt:lpstr>
      <vt:lpstr>Digital Footprints </vt:lpstr>
      <vt:lpstr>Digital foot prints</vt:lpstr>
      <vt:lpstr>Digital footprints </vt:lpstr>
      <vt:lpstr>PowerPoint Presentation</vt:lpstr>
      <vt:lpstr>Taking control of your digital footprints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 bullying</dc:title>
  <dc:creator>Infinix X559C</dc:creator>
  <cp:lastModifiedBy>User2.0</cp:lastModifiedBy>
  <cp:revision>10</cp:revision>
  <dcterms:created xsi:type="dcterms:W3CDTF">2015-05-10T03:30:45Z</dcterms:created>
  <dcterms:modified xsi:type="dcterms:W3CDTF">2020-12-01T20:56:04Z</dcterms:modified>
</cp:coreProperties>
</file>